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7" r:id="rId2"/>
    <p:sldId id="259" r:id="rId3"/>
    <p:sldId id="262" r:id="rId4"/>
    <p:sldId id="304" r:id="rId5"/>
    <p:sldId id="261" r:id="rId6"/>
    <p:sldId id="263" r:id="rId7"/>
    <p:sldId id="264" r:id="rId8"/>
    <p:sldId id="265" r:id="rId9"/>
    <p:sldId id="266" r:id="rId10"/>
    <p:sldId id="271" r:id="rId11"/>
    <p:sldId id="330" r:id="rId12"/>
    <p:sldId id="331" r:id="rId13"/>
    <p:sldId id="267" r:id="rId14"/>
    <p:sldId id="268" r:id="rId15"/>
    <p:sldId id="269" r:id="rId16"/>
    <p:sldId id="31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12" r:id="rId30"/>
    <p:sldId id="313" r:id="rId31"/>
    <p:sldId id="314" r:id="rId32"/>
    <p:sldId id="315" r:id="rId33"/>
    <p:sldId id="317" r:id="rId34"/>
    <p:sldId id="316" r:id="rId35"/>
    <p:sldId id="305" r:id="rId36"/>
    <p:sldId id="306" r:id="rId37"/>
    <p:sldId id="307" r:id="rId38"/>
    <p:sldId id="308" r:id="rId39"/>
    <p:sldId id="344" r:id="rId40"/>
    <p:sldId id="357" r:id="rId41"/>
    <p:sldId id="275" r:id="rId42"/>
    <p:sldId id="276" r:id="rId43"/>
    <p:sldId id="277" r:id="rId44"/>
    <p:sldId id="278" r:id="rId45"/>
    <p:sldId id="309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8" r:id="rId58"/>
    <p:sldId id="359" r:id="rId59"/>
    <p:sldId id="360" r:id="rId60"/>
    <p:sldId id="361" r:id="rId61"/>
    <p:sldId id="36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660"/>
  </p:normalViewPr>
  <p:slideViewPr>
    <p:cSldViewPr snapToGrid="0">
      <p:cViewPr>
        <p:scale>
          <a:sx n="66" d="100"/>
          <a:sy n="66" d="100"/>
        </p:scale>
        <p:origin x="8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A16F-5068-F6D6-8B3F-4F186D59F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04A5D-A474-B331-4997-326C13718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CC57B-B43E-3334-EED0-BA7C836AB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457D0-666B-3C79-E945-D4F63E96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8000-1019-875F-5040-582C7276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8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37901-0868-1460-0446-E188A55B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CAAAD-BEEC-4FE5-717B-8E92BE674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34732-EC23-55D1-F4FA-D639B77F4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2BCD-2861-1D95-13B7-EF532EE30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295B2-F685-4DB1-5A6E-85240442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5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DBAE59-338E-FB2A-4154-B72091FE49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D75D4-46F9-E5BB-0A26-30D53531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763DC-DF90-1067-780B-E5A384C5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91CC-BD55-245A-F597-5F46173C4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DCEE4-D2B9-6D56-0CC4-23D4A6EF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9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F2A6-6EF6-1F88-BC1C-189D9FBF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45E48-13C6-099D-575F-6F2F33C0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6F261-970F-9103-A3E0-50A7B9E5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DE166-232B-27FE-7926-D5B48B70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7A76-932E-CDF0-EAD3-C7669123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14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C24CA-A30F-B79C-0D8E-688C3941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078FE-68B6-4296-82CF-0740303EA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D0F19-67C5-8428-D0E8-DE31B963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C5196-4EC0-FC85-DCFD-3A137256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CF9FE-F014-D888-6D4B-E8BA20CC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2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4A28-C004-3C29-CF60-39785D62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86BC-B9E9-833A-056E-3CE04E1A9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A0327-59D5-62D7-751E-17CAF15F8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9BFD3-1E36-0837-52E6-EFD5C41F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0BDAE-E331-7183-4AD8-26FAA745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4CDED7-9A78-FE3E-7294-B1A11900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8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6957-C76D-2248-2083-A06AB254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4DDBF-6652-F029-8D76-8DED5FC68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A6449-28C1-668F-5428-B97155B98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97612C-AD92-739B-16CA-2F9BEFF976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54408-E491-B552-27E5-502F51013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97C45-A1A1-6146-E4EF-FAD648EB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6D695-B4CD-6545-AEA7-2D169378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87C3F-E3BE-69F4-217C-23AB6530C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9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F78-287B-4513-881E-7EA253BB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EBC752-51CB-52FC-F2F9-B6DEC7FA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DD9F8-677F-48BC-C379-4D419FB12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722D8-7096-C880-F7CA-394BD014F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1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384CB-35B5-386F-8163-1949045F6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82E46D-3123-28E5-FA3A-8359AA53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A5039-9776-8ED7-593B-B486FC82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6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4055-A53A-A17A-90CC-C7375D9B6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F9B4-11E3-02C1-0747-5BC2847F8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457A8-9BED-AB15-5F73-6DA042EE7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88E78-E4BC-02F3-4A6A-C448B8D9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E59C0-A475-E0CB-0676-F9872291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274CB-93A3-D231-60F3-B7F53F31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7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3A13D-976B-EDF9-A490-8D9F8377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08CB35-B9F9-1BC3-7305-0E1060E4FB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1418F-87EE-3001-BAD8-7044A46A0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2DD95-19CC-3947-04D7-9B0CFF4A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EDD45-E206-610A-181E-C4BC43F8C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C23F4-9176-84F7-CA92-BE77D154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74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71C1F-0B99-94BE-19FC-F38F9E32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839DE-40DA-7A2C-6A1F-4E5FA03C0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50195-5CC0-E0F8-A040-0273AFFFC9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1/17/2024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29E27-6296-66E3-932B-E59BA3586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2A1E-57BF-17C5-7365-91DC086BA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8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Perancangan User Interface Search Engine dan Admin Console Untuk Manajemen dan Visualisasi Data Hasil Pengindeksan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SIDANG PRA SKRIPSI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AB2BF-B3EB-07A9-AC60-8DD94E706B3B}"/>
              </a:ext>
            </a:extLst>
          </p:cNvPr>
          <p:cNvSpPr txBox="1"/>
          <p:nvPr/>
        </p:nvSpPr>
        <p:spPr>
          <a:xfrm>
            <a:off x="703280" y="5075718"/>
            <a:ext cx="875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Oleh: Aldian Asmara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75CF3-78B9-3507-EB44-5F4682776132}"/>
              </a:ext>
            </a:extLst>
          </p:cNvPr>
          <p:cNvSpPr txBox="1"/>
          <p:nvPr/>
        </p:nvSpPr>
        <p:spPr>
          <a:xfrm>
            <a:off x="703280" y="5475828"/>
            <a:ext cx="875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Pembimbing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1:  Muhammad Eka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Suryana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</a:t>
            </a:r>
            <a:endParaRPr lang="en-US" sz="2000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70D0B-8F90-8A74-E5C0-38A40C4CA450}"/>
              </a:ext>
            </a:extLst>
          </p:cNvPr>
          <p:cNvSpPr txBox="1"/>
          <p:nvPr/>
        </p:nvSpPr>
        <p:spPr>
          <a:xfrm>
            <a:off x="703280" y="5875938"/>
            <a:ext cx="875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Pembimbing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2:  Med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Irzal</a:t>
            </a:r>
            <a:r>
              <a:rPr lang="en-US" sz="20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M. </a:t>
            </a:r>
            <a:r>
              <a:rPr lang="en-US" sz="20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</a:t>
            </a:r>
            <a:endParaRPr lang="en-US" sz="2000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DAB49B-6F51-C1F7-D1FD-F534C4D4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40" y="225541"/>
            <a:ext cx="1645167" cy="169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8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bahasa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pemrograman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Bahasa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pemrograman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interpreted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menambahkan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interaktivitas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sifat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dinamis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websites.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Seiring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berkembangnya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popularitas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web browser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Microsoft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Internet Explorer dan Mozilla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Firefox,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mengimplementasikan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dukungan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bahasa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pemgrograman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Adopsi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browser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terkenal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pendukung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stndar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de facto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client-side scripting pada website.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akhir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akhir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server-side scripting, command-line tools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8422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MONGODB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MongoDB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dikembangkan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2007 oleh Eliot dan Dwight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10gen,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basis data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berjalan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platform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MongoDB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termasuk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basis data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jatuh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kategori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NoSQL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Dibandingkan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MySQL, MongoDB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baik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pemrosesan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query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besar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93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MONGODB</a:t>
            </a:r>
            <a:endParaRPr lang="en-US" sz="7200" b="1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48085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umumnya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Configuration Servers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bertugas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menyimpan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metadata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sharded cluster. Data yang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disimpan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mengandung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berupa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mapping dataset cluster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shard.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query router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menargetkan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operasi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datang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shard yang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Query Routers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berhadapan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mengalihkan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operasi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shard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shards yang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Shards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menyimpan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dan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availabilitas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konsistensi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yang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tinggi</a:t>
            </a:r>
            <a:endParaRPr lang="en-US" sz="20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8EB2E-CBBB-638B-F6D4-86FBC63C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333" y="1478972"/>
            <a:ext cx="5551387" cy="44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AGILE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Kata "agile"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arti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cepat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ringan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bergerak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Agile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model proses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system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toleran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perubahan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perubahan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menitikberatkan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fleksibilitas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kolaborasi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penyampaian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iteratif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788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SCRUM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Scrum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dikembangkan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oleh Jeff Sutherland di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1993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mematuhi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prinsip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Agile.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Fokus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scrum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fleksibel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bekerja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unit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mencapai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utama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pelaksanaannya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scrum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Product Owner, Scrum Master dan Team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Product Owner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product backlog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diselesaikan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oleh team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entitas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pengujian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lain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Scrum Master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seseorang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memperkenalkan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scrum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bekerja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team</a:t>
            </a:r>
          </a:p>
        </p:txBody>
      </p:sp>
    </p:spTree>
    <p:extLst>
      <p:ext uri="{BB962C8B-B14F-4D97-AF65-F5344CB8AC3E}">
        <p14:creationId xmlns:p14="http://schemas.microsoft.com/office/powerpoint/2010/main" val="1973737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SCRUM FLOW</a:t>
            </a:r>
          </a:p>
        </p:txBody>
      </p:sp>
      <p:pic>
        <p:nvPicPr>
          <p:cNvPr id="4" name="Picture 3" descr="A diagram of scrum workflow&#10;&#10;Description automatically generated with low confidence">
            <a:extLst>
              <a:ext uri="{FF2B5EF4-FFF2-40B4-BE49-F238E27FC236}">
                <a16:creationId xmlns:a16="http://schemas.microsoft.com/office/drawing/2014/main" id="{F6EAD632-E30F-54B5-8E6C-98A8CD13D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37" y="2055566"/>
            <a:ext cx="8060126" cy="385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Menuru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(M. Agus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Muhyidin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2020), user interface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tata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letak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grafis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Cakupan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diklik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gambar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text entry fields,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item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berinteraksi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Termasuk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layout,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animasi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transisi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interaksi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kecil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UI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semua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elemen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visual,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berinteraksi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ditampilkan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Elemen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visual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ditangani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skema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tombol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40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kelompok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form, panel,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belakang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Utama,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button,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navigasi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lain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mendefinisikan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contohnya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ketika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memikirkan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merek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Facebook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terpikirkan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biru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ciri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khas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Facebook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Aksen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menyampaikan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maksud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tertentu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contoh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jingga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fitur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baru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baru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saja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dirilis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meminta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konfirmasi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yangdestruktif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797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mengukur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seberapa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jauhnya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hitam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maupun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putih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0% 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hitam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100% 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putih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50% 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asli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3804B-96D1-CA86-7BC4-EA496EDE3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016" y="3944017"/>
            <a:ext cx="59912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4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Saturation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mengukur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seberapa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mencolok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jelas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0% saturation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menandakan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sedangkan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saturation 100%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menandakan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mencolok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jelas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saturation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tidaklah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bermakna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seberapapun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tetap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abu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E4686-B372-AC4E-8634-65F1520C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8" y="4107231"/>
            <a:ext cx="54768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6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Chapter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PENDAHULUAN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70D0B-8F90-8A74-E5C0-38A40C4CA450}"/>
              </a:ext>
            </a:extLst>
          </p:cNvPr>
          <p:cNvSpPr txBox="1"/>
          <p:nvPr/>
        </p:nvSpPr>
        <p:spPr>
          <a:xfrm>
            <a:off x="703280" y="2917585"/>
            <a:ext cx="875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Belakang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Rumusan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Pembatasan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Manfaat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endParaRPr lang="en-US" sz="20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27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atribut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posisi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color wheel. Hue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diukur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satuan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derajat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0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derajar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120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derajat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hijau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240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derajat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biru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F4F039-7A9B-5D94-20EC-AA55F1EDA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13" y="3911653"/>
            <a:ext cx="2617788" cy="24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44529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Hex dan RGB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dua format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umum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hex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jika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dilihat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representasi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kodenya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mereka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HSL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mempresentasikan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atribut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orang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orang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merasakannya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intuitif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A97E8-77C3-EDBE-3739-83CCEFEE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795" y="1052462"/>
            <a:ext cx="6605973" cy="2201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65844-F7E8-B6CF-3AE7-F55A37012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410" y="3221350"/>
            <a:ext cx="6480741" cy="220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6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6FA2D8-B759-EF0F-B684-51975886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587" y="1351972"/>
            <a:ext cx="6487885" cy="47684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7C4FF6-6BDC-7E78-C1D8-2EF463CA07BE}"/>
              </a:ext>
            </a:extLst>
          </p:cNvPr>
          <p:cNvSpPr txBox="1"/>
          <p:nvPr/>
        </p:nvSpPr>
        <p:spPr>
          <a:xfrm>
            <a:off x="627080" y="809754"/>
            <a:ext cx="46234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accessible, Web Content Accessibility Guidelines (WCAG)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merekomendasikan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normal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ukuran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dibawah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18 pixel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perbandingan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4.5:1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besar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setidaknya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3:1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minimum (AA)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7:1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normal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dibawah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18 dan 4.5:1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teks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besar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kontras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(AAA).</a:t>
            </a:r>
          </a:p>
        </p:txBody>
      </p:sp>
    </p:spTree>
    <p:extLst>
      <p:ext uri="{BB962C8B-B14F-4D97-AF65-F5344CB8AC3E}">
        <p14:creationId xmlns:p14="http://schemas.microsoft.com/office/powerpoint/2010/main" val="2164844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pic>
        <p:nvPicPr>
          <p:cNvPr id="2" name="Picture 1" descr="A picture containing screenshot, colorfulness, keyboard&#10;&#10;Description automatically generated">
            <a:extLst>
              <a:ext uri="{FF2B5EF4-FFF2-40B4-BE49-F238E27FC236}">
                <a16:creationId xmlns:a16="http://schemas.microsoft.com/office/drawing/2014/main" id="{2DEBDB50-2355-DAAC-ACF9-22ED34C9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/>
          <a:stretch/>
        </p:blipFill>
        <p:spPr>
          <a:xfrm>
            <a:off x="1711107" y="2262610"/>
            <a:ext cx="8769785" cy="42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03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system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acuan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selanjutnya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paling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paling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gelap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basis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mengatur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saturation dan lightness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hingga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dirasa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cocok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dilanjutkan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kosong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96F26-B6D0-6989-357B-76A4BCA4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91" y="4143916"/>
            <a:ext cx="6010275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57BF98-F83D-FFA1-AA25-46099D45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590" y="5031233"/>
            <a:ext cx="5476875" cy="990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E4FA42-7B68-B68E-E8D9-B70C0BB2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790" y="5848045"/>
            <a:ext cx="5295675" cy="10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82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dua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modular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buatan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sendiri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modular,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4:5 ("a major third"), 2:3 ("perfect fifth") dan 1:1.618 ("golden ratio").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 modular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terbilang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efektif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dikarenakan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dihasilkan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berupa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pecahan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12.389, 16.789, dan lain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Browser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sedikit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berbeda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menangani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pecahan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skala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modular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ukuran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berakhir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12 pixel, 16 pixel, 21 pixel, dan 28 pixel. Hal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pemilihan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sangat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terbatas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8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CDB39-E206-F002-DCD5-EA42D48B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14" y="799563"/>
            <a:ext cx="7896906" cy="53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16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79" y="2244854"/>
            <a:ext cx="106178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pilihan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typeface sans-serif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Helvetica. Jika ragu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dipilih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font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bawaan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pilihan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bawaan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familiar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karena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terbiasa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meraka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font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spesifik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Font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letter-spacing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huruf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lowercase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pendek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(shorter x-height)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headline.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Sementara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font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ukuran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kecil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seperti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body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mempunyai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letter-spacing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lowercase letter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(taller x-height).</a:t>
            </a:r>
          </a:p>
        </p:txBody>
      </p:sp>
    </p:spTree>
    <p:extLst>
      <p:ext uri="{BB962C8B-B14F-4D97-AF65-F5344CB8AC3E}">
        <p14:creationId xmlns:p14="http://schemas.microsoft.com/office/powerpoint/2010/main" val="2360299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E72B9-BD46-84DA-689E-6E7EAACEE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9" y="1952137"/>
            <a:ext cx="7517135" cy="42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95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LAYOUT &amp; SPACING</a:t>
            </a:r>
            <a:endParaRPr lang="en-US" sz="7200" b="1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733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White spacing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jarak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diberikan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dua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baik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jarak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horizontal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maupun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vertikal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White spacing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setiap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ruang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bernafas</a:t>
            </a:r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Penentuan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white spacing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incremental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maupun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decremental</a:t>
            </a:r>
          </a:p>
        </p:txBody>
      </p:sp>
    </p:spTree>
    <p:extLst>
      <p:ext uri="{BB962C8B-B14F-4D97-AF65-F5344CB8AC3E}">
        <p14:creationId xmlns:p14="http://schemas.microsoft.com/office/powerpoint/2010/main" val="363502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8758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Mesin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pencari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biasa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situs web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permintaan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pencarian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engine, user interface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mengingat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sering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sekali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kehidupan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sehari-hari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bahkan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hidup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seseorang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 BELAKANG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63FF914A-0104-3162-2628-61800363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14" y="4845895"/>
            <a:ext cx="134493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1982ADCB-64C5-DC29-BCD1-B7680A0E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96" y="5036639"/>
            <a:ext cx="2446606" cy="99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8" name="Picture 8" descr="Yandex Search - Wikipedia bahasa Indonesia, ensiklopedia bebas">
            <a:extLst>
              <a:ext uri="{FF2B5EF4-FFF2-40B4-BE49-F238E27FC236}">
                <a16:creationId xmlns:a16="http://schemas.microsoft.com/office/drawing/2014/main" id="{351E4E40-BA6D-B84F-380C-22BC835CE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100" y="4942777"/>
            <a:ext cx="2115300" cy="116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2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LAYOUT &amp; SPACING</a:t>
            </a:r>
            <a:endParaRPr lang="en-US" sz="7200" b="1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23695-0220-44FF-C245-2D13C5EA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0" y="2137163"/>
            <a:ext cx="4553478" cy="3945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B4AA5-BD74-588C-30D9-8C7FFDF95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5328"/>
            <a:ext cx="3654875" cy="44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55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LAYOUT &amp; SPACING</a:t>
            </a:r>
            <a:endParaRPr lang="en-US" sz="7200" b="1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733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dasarnya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komponen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mempunyai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ruang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istirahat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white spacing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bersih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simpel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kasus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white spacing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sedikit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contoh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dashboard,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dashboard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363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LAYOUT &amp; SPACING</a:t>
            </a:r>
            <a:endParaRPr lang="en-US" sz="7200" b="1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18463-2CA1-51FB-C2B7-9754E4F2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604" y="2052637"/>
            <a:ext cx="8082791" cy="458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95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427509" y="668351"/>
            <a:ext cx="4071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layout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tidaklah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harus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seluruh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white space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seluruh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white space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sulit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diinterpretasikan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4C757-A418-865C-FED9-03877407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45" y="216972"/>
            <a:ext cx="6001679" cy="321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F992C-DF68-3948-C1E8-8DF0C68DAD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49" r="4208" b="5573"/>
          <a:stretch/>
        </p:blipFill>
        <p:spPr>
          <a:xfrm>
            <a:off x="5112645" y="3428999"/>
            <a:ext cx="5874350" cy="30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63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LAYOUT &amp; SPACING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4275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penentuan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acuan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Dari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acuan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ditentukan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ditentukan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rasio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acuan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BC5ECA5-13DC-E38D-11BD-4CCAF2C15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3" b="21159"/>
          <a:stretch/>
        </p:blipFill>
        <p:spPr>
          <a:xfrm>
            <a:off x="6371772" y="1793269"/>
            <a:ext cx="4029782" cy="49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95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Chapter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 PENELITIAN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70D0B-8F90-8A74-E5C0-38A40C4CA450}"/>
              </a:ext>
            </a:extLst>
          </p:cNvPr>
          <p:cNvSpPr txBox="1"/>
          <p:nvPr/>
        </p:nvSpPr>
        <p:spPr>
          <a:xfrm>
            <a:off x="703280" y="2917585"/>
            <a:ext cx="875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Desain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Alat dan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Bahan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Perancangan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Sprint Report</a:t>
            </a:r>
          </a:p>
        </p:txBody>
      </p:sp>
    </p:spTree>
    <p:extLst>
      <p:ext uri="{BB962C8B-B14F-4D97-AF65-F5344CB8AC3E}">
        <p14:creationId xmlns:p14="http://schemas.microsoft.com/office/powerpoint/2010/main" val="1711940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dan admin </a:t>
            </a:r>
            <a:r>
              <a:rPr lang="en-US" sz="240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console telah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oleh (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Khatulistiwa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2022). Admin console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berguna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sebelumnya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DESKRIPSI PENELITIAN</a:t>
            </a:r>
          </a:p>
        </p:txBody>
      </p:sp>
    </p:spTree>
    <p:extLst>
      <p:ext uri="{BB962C8B-B14F-4D97-AF65-F5344CB8AC3E}">
        <p14:creationId xmlns:p14="http://schemas.microsoft.com/office/powerpoint/2010/main" val="2694744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689872"/>
            <a:ext cx="3590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scrum agar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endParaRPr lang="en-US" sz="2400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terstruktur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 Desain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menjelaskan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tahapan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tahapan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dilakukan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penulis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scrum.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10958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DESAIN </a:t>
            </a:r>
          </a:p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</a:p>
        </p:txBody>
      </p:sp>
      <p:pic>
        <p:nvPicPr>
          <p:cNvPr id="3" name="Picture 2" descr="A diagram of a product scrum&#10;&#10;Description automatically generated with medium confidence">
            <a:extLst>
              <a:ext uri="{FF2B5EF4-FFF2-40B4-BE49-F238E27FC236}">
                <a16:creationId xmlns:a16="http://schemas.microsoft.com/office/drawing/2014/main" id="{CE675D85-376E-120D-B064-78A37DA3D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69" y="571252"/>
            <a:ext cx="6508044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PRODUCT BACKLOG</a:t>
            </a:r>
            <a:endParaRPr lang="en-US" sz="60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8DF90-E299-F7C1-25D0-5E86A020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20" y="1973943"/>
            <a:ext cx="5777095" cy="388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3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79" y="751808"/>
            <a:ext cx="2471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USE</a:t>
            </a:r>
          </a:p>
          <a:p>
            <a:r>
              <a:rPr lang="en-US" sz="36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CASE</a:t>
            </a:r>
            <a:br>
              <a:rPr lang="en-US" sz="36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DIAGRAM</a:t>
            </a:r>
            <a:endParaRPr lang="en-US" sz="36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3A6E9DEF-D49C-72B4-B98F-95A3190BF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07" y="471487"/>
            <a:ext cx="36480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35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87587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"Perancangan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Arsitektur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Mengintegrasikan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Web Crawler,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Page ranking,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ranking“ (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Khatulistiwa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2022)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arsitektur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serch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console.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kurang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menyediakan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mengelola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dihasilkan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 BELAKANG</a:t>
            </a:r>
          </a:p>
        </p:txBody>
      </p:sp>
    </p:spTree>
    <p:extLst>
      <p:ext uri="{BB962C8B-B14F-4D97-AF65-F5344CB8AC3E}">
        <p14:creationId xmlns:p14="http://schemas.microsoft.com/office/powerpoint/2010/main" val="2435207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Chapter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9549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DAN PEMBAHASAN</a:t>
            </a:r>
          </a:p>
        </p:txBody>
      </p:sp>
    </p:spTree>
    <p:extLst>
      <p:ext uri="{BB962C8B-B14F-4D97-AF65-F5344CB8AC3E}">
        <p14:creationId xmlns:p14="http://schemas.microsoft.com/office/powerpoint/2010/main" val="3760893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DAN PEMBAHASAN</a:t>
            </a:r>
          </a:p>
        </p:txBody>
      </p:sp>
    </p:spTree>
    <p:extLst>
      <p:ext uri="{BB962C8B-B14F-4D97-AF65-F5344CB8AC3E}">
        <p14:creationId xmlns:p14="http://schemas.microsoft.com/office/powerpoint/2010/main" val="2355451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colorfulness, keyboard&#10;&#10;Description automatically generated">
            <a:extLst>
              <a:ext uri="{FF2B5EF4-FFF2-40B4-BE49-F238E27FC236}">
                <a16:creationId xmlns:a16="http://schemas.microsoft.com/office/drawing/2014/main" id="{DE770B87-8C65-760C-3BD1-C581A460D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/>
          <a:stretch/>
        </p:blipFill>
        <p:spPr>
          <a:xfrm>
            <a:off x="1099930" y="1020097"/>
            <a:ext cx="9992139" cy="48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9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ircle, colorfulness, screenshot, sphere&#10;&#10;Description automatically generated">
            <a:extLst>
              <a:ext uri="{FF2B5EF4-FFF2-40B4-BE49-F238E27FC236}">
                <a16:creationId xmlns:a16="http://schemas.microsoft.com/office/drawing/2014/main" id="{1B013774-E12D-B72A-BF70-7B421045F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49" y="1948070"/>
            <a:ext cx="8550736" cy="43400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LOGO SEARCH ENGINE</a:t>
            </a:r>
          </a:p>
        </p:txBody>
      </p:sp>
    </p:spTree>
    <p:extLst>
      <p:ext uri="{BB962C8B-B14F-4D97-AF65-F5344CB8AC3E}">
        <p14:creationId xmlns:p14="http://schemas.microsoft.com/office/powerpoint/2010/main" val="3641719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5C1ED1-DFB7-9624-1EC1-6A3CA3FE2F9C}"/>
              </a:ext>
            </a:extLst>
          </p:cNvPr>
          <p:cNvSpPr txBox="1"/>
          <p:nvPr/>
        </p:nvSpPr>
        <p:spPr>
          <a:xfrm>
            <a:off x="703280" y="751808"/>
            <a:ext cx="10958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FILOSOFI LOGO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7F05C9-4538-832C-B0BF-F26C2B9CFF19}"/>
              </a:ext>
            </a:extLst>
          </p:cNvPr>
          <p:cNvSpPr txBox="1"/>
          <p:nvPr/>
        </p:nvSpPr>
        <p:spPr>
          <a:xfrm>
            <a:off x="703280" y="1917311"/>
            <a:ext cx="8758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Logo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berbentuk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"O"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huruf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nama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"ONE".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pola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jaring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terlihat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lingkaran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berbentuk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suatu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hubungan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banyaknya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situs. Untuk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pewarnaan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oranye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huruf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O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nama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navy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huruf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nama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dan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warna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eclipse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melambangkan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huruf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terakhir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E.</a:t>
            </a:r>
          </a:p>
        </p:txBody>
      </p:sp>
      <p:pic>
        <p:nvPicPr>
          <p:cNvPr id="3" name="Picture 2" descr="A picture containing circle, colorfulness, screenshot, sphere&#10;&#10;Description automatically generated">
            <a:extLst>
              <a:ext uri="{FF2B5EF4-FFF2-40B4-BE49-F238E27FC236}">
                <a16:creationId xmlns:a16="http://schemas.microsoft.com/office/drawing/2014/main" id="{5E7394CA-A0DB-A5B3-8AF5-D0C355DC9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1808"/>
            <a:ext cx="2001034" cy="10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02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ECC6F4F-86D8-C7E2-57D7-17F4398D5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28" y="775607"/>
            <a:ext cx="10813143" cy="60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75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19019D6-AB2E-2FD3-1A2A-3D743189C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1" y="802698"/>
            <a:ext cx="10764982" cy="60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83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2EE715-BE11-9D70-F852-532D7348B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2" y="880630"/>
            <a:ext cx="10626436" cy="59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39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CDF8935-51CF-53BB-F83E-471176BD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8" y="759835"/>
            <a:ext cx="10841183" cy="609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597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5DB821-02AA-ED2A-447F-E4DA37B64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623455"/>
            <a:ext cx="11083636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25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8758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perancangan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user interface search engine dan admin console</a:t>
            </a:r>
          </a:p>
          <a:p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visualisasi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pengindeksan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RUMUSAN MASALAH</a:t>
            </a:r>
          </a:p>
        </p:txBody>
      </p:sp>
    </p:spTree>
    <p:extLst>
      <p:ext uri="{BB962C8B-B14F-4D97-AF65-F5344CB8AC3E}">
        <p14:creationId xmlns:p14="http://schemas.microsoft.com/office/powerpoint/2010/main" val="1428579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96ED805-41F3-3A4B-FE98-3AA277C54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9" y="803564"/>
            <a:ext cx="10763442" cy="60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53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CEF34D-227F-7BA3-40BA-6F9E0154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2" y="592282"/>
            <a:ext cx="11139055" cy="626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425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716D0A-48D0-A7AD-8397-4BE409029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2" y="709180"/>
            <a:ext cx="10931236" cy="614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84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E183F8A-907A-6851-5C11-7A33F9833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678007"/>
            <a:ext cx="10986655" cy="61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01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835E48-66B2-B32A-27AB-562AC1895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" y="701386"/>
            <a:ext cx="10945091" cy="61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99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70450F-D7E9-1D1B-2F79-FE729FB1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36" y="581891"/>
            <a:ext cx="11157527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0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2400" b="1" dirty="0" err="1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C52F134-FACE-A259-EC99-B2C0AB7E3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654627"/>
            <a:ext cx="11028218" cy="62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25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/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Multi Threaded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188FE-908B-FDCB-4351-643EB50F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98" y="2722788"/>
            <a:ext cx="8610203" cy="16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2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Deployment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DB193-F55D-7E22-24D4-9605D99F4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34" y="230832"/>
            <a:ext cx="6724731" cy="6090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2B822-C324-F329-ECA6-F9E25660A1F9}"/>
              </a:ext>
            </a:extLst>
          </p:cNvPr>
          <p:cNvSpPr txBox="1"/>
          <p:nvPr/>
        </p:nvSpPr>
        <p:spPr>
          <a:xfrm>
            <a:off x="4267199" y="1967345"/>
            <a:ext cx="1399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1577312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0" y="0"/>
            <a:ext cx="411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Memory Profiling</a:t>
            </a:r>
            <a:endParaRPr lang="en-US" sz="2400" b="1" dirty="0">
              <a:effectLst/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6166D6A6-11B9-BFDF-D6DA-F0F255FD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0" y="740230"/>
            <a:ext cx="5688966" cy="3860799"/>
          </a:xfrm>
          <a:prstGeom prst="rect">
            <a:avLst/>
          </a:prstGeom>
        </p:spPr>
      </p:pic>
      <p:pic>
        <p:nvPicPr>
          <p:cNvPr id="8" name="Picture 7" descr="A graph of 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262542E-09FB-9F9F-17C0-F25538A3A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76" y="885373"/>
            <a:ext cx="6273930" cy="37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18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87587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user interface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Khatulistiwa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(2022).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admin console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memvisualisasi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search engine.</a:t>
            </a:r>
          </a:p>
          <a:p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 PENELITIAN</a:t>
            </a:r>
          </a:p>
        </p:txBody>
      </p:sp>
    </p:spTree>
    <p:extLst>
      <p:ext uri="{BB962C8B-B14F-4D97-AF65-F5344CB8AC3E}">
        <p14:creationId xmlns:p14="http://schemas.microsoft.com/office/powerpoint/2010/main" val="2520362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69258" y="188686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Kesimpulan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B0D7-A075-C975-7C2B-FAC88FA30B67}"/>
              </a:ext>
            </a:extLst>
          </p:cNvPr>
          <p:cNvSpPr txBox="1"/>
          <p:nvPr/>
        </p:nvSpPr>
        <p:spPr>
          <a:xfrm>
            <a:off x="812801" y="1248229"/>
            <a:ext cx="96665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Perancangan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admin panel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manajemen</a:t>
            </a:r>
            <a:r>
              <a:rPr lang="en-US" sz="2400" dirty="0"/>
              <a:t> 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dirty="0" err="1"/>
              <a:t>daya</a:t>
            </a:r>
            <a:r>
              <a:rPr lang="en-US" sz="2400" dirty="0"/>
              <a:t> search engine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dibuat</a:t>
            </a:r>
            <a:r>
              <a:rPr lang="en-US" sz="2400" dirty="0"/>
              <a:t> pada </a:t>
            </a:r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 yang </a:t>
            </a:r>
            <a:r>
              <a:rPr lang="en-US" sz="2400" dirty="0" err="1"/>
              <a:t>dirancang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scrum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pengujian</a:t>
            </a:r>
            <a:r>
              <a:rPr lang="en-US" sz="2400" dirty="0"/>
              <a:t> unit testing yang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peneliti</a:t>
            </a:r>
            <a:r>
              <a:rPr lang="en-US" sz="2400" dirty="0"/>
              <a:t>,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berjalan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.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pengujian</a:t>
            </a:r>
            <a:r>
              <a:rPr lang="en-US" sz="2400" dirty="0"/>
              <a:t> UAT </a:t>
            </a:r>
            <a:r>
              <a:rPr lang="en-US" sz="2400" dirty="0" err="1"/>
              <a:t>terdapat</a:t>
            </a:r>
            <a:r>
              <a:rPr lang="en-US" sz="2400" dirty="0"/>
              <a:t> feedback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crawling pada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peta</a:t>
            </a:r>
            <a:r>
              <a:rPr lang="en-US" sz="2400" dirty="0"/>
              <a:t> situs. Pada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performa</a:t>
            </a:r>
            <a:r>
              <a:rPr lang="en-US" sz="2400" dirty="0"/>
              <a:t> yang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bagus</a:t>
            </a:r>
            <a:r>
              <a:rPr lang="en-US" sz="2400" dirty="0"/>
              <a:t>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disarankan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penyederhanaan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6870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69258" y="188686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Saran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B0D7-A075-C975-7C2B-FAC88FA30B67}"/>
              </a:ext>
            </a:extLst>
          </p:cNvPr>
          <p:cNvSpPr txBox="1"/>
          <p:nvPr/>
        </p:nvSpPr>
        <p:spPr>
          <a:xfrm>
            <a:off x="812801" y="1248229"/>
            <a:ext cx="96665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enggunaan</a:t>
            </a:r>
            <a:r>
              <a:rPr lang="en-US" sz="2400" dirty="0"/>
              <a:t> </a:t>
            </a:r>
            <a:r>
              <a:rPr lang="en-US" sz="2400" dirty="0" err="1"/>
              <a:t>memori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yang </a:t>
            </a:r>
            <a:r>
              <a:rPr lang="en-US" sz="2400" dirty="0" err="1"/>
              <a:t>meningkat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signifikan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waktu</a:t>
            </a:r>
            <a:r>
              <a:rPr lang="en-US" sz="2400" dirty="0"/>
              <a:t> </a:t>
            </a:r>
            <a:r>
              <a:rPr lang="en-US" sz="2400" dirty="0" err="1"/>
              <a:t>menyebabkan</a:t>
            </a:r>
            <a:r>
              <a:rPr lang="en-US" sz="2400" dirty="0"/>
              <a:t> server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mengalami</a:t>
            </a:r>
            <a:r>
              <a:rPr lang="en-US" sz="2400" dirty="0"/>
              <a:t> </a:t>
            </a:r>
            <a:r>
              <a:rPr lang="en-US" sz="2400" dirty="0" err="1"/>
              <a:t>kehabisan</a:t>
            </a:r>
            <a:r>
              <a:rPr lang="en-US" sz="2400" dirty="0"/>
              <a:t> memory.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diadakan</a:t>
            </a:r>
            <a:r>
              <a:rPr lang="en-US" sz="2400" dirty="0"/>
              <a:t> </a:t>
            </a:r>
            <a:r>
              <a:rPr lang="en-US" sz="2400" dirty="0" err="1"/>
              <a:t>penulisan</a:t>
            </a:r>
            <a:r>
              <a:rPr lang="en-US" sz="2400" dirty="0"/>
              <a:t> </a:t>
            </a:r>
            <a:r>
              <a:rPr lang="en-US" sz="2400" dirty="0" err="1"/>
              <a:t>kode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efisien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penggunaan</a:t>
            </a:r>
            <a:r>
              <a:rPr lang="en-US" sz="2400" dirty="0"/>
              <a:t> </a:t>
            </a:r>
            <a:r>
              <a:rPr lang="en-US" sz="2400" dirty="0" err="1"/>
              <a:t>memori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pengujian</a:t>
            </a:r>
            <a:r>
              <a:rPr lang="en-US" sz="2400" dirty="0"/>
              <a:t> unit testing yang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peneliti</a:t>
            </a:r>
            <a:r>
              <a:rPr lang="en-US" sz="2400" dirty="0"/>
              <a:t>,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berjalan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baik</a:t>
            </a:r>
            <a:r>
              <a:rPr lang="en-US" sz="2400" dirty="0"/>
              <a:t>. </a:t>
            </a:r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pengujian</a:t>
            </a:r>
            <a:r>
              <a:rPr lang="en-US" sz="2400" dirty="0"/>
              <a:t> UAT </a:t>
            </a:r>
            <a:r>
              <a:rPr lang="en-US" sz="2400" dirty="0" err="1"/>
              <a:t>terdapat</a:t>
            </a:r>
            <a:r>
              <a:rPr lang="en-US" sz="2400" dirty="0"/>
              <a:t> feedback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page ranking pada </a:t>
            </a:r>
            <a:r>
              <a:rPr lang="en-US" sz="2400" dirty="0" err="1"/>
              <a:t>bagian</a:t>
            </a:r>
            <a:r>
              <a:rPr lang="en-US" sz="2400" dirty="0"/>
              <a:t> </a:t>
            </a:r>
            <a:r>
              <a:rPr lang="en-US" sz="2400" dirty="0" err="1"/>
              <a:t>peta</a:t>
            </a:r>
            <a:r>
              <a:rPr lang="en-US" sz="2400" dirty="0"/>
              <a:t> situs. Pada </a:t>
            </a:r>
            <a:r>
              <a:rPr lang="en-US" sz="2400" dirty="0" err="1"/>
              <a:t>fitur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terdapat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berupa</a:t>
            </a:r>
            <a:r>
              <a:rPr lang="en-US" sz="2400" dirty="0"/>
              <a:t> </a:t>
            </a:r>
            <a:r>
              <a:rPr lang="en-US" sz="2400" dirty="0" err="1"/>
              <a:t>performa</a:t>
            </a:r>
            <a:r>
              <a:rPr lang="en-US" sz="2400" dirty="0"/>
              <a:t> yang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bagus</a:t>
            </a:r>
            <a:r>
              <a:rPr lang="en-US" sz="2400" dirty="0"/>
              <a:t>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disarankan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penyederhanaan</a:t>
            </a:r>
            <a:r>
              <a:rPr lang="en-US" sz="2400" dirty="0"/>
              <a:t> </a:t>
            </a:r>
            <a:r>
              <a:rPr lang="en-US" sz="2400" dirty="0" err="1"/>
              <a:t>fitur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0091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2244854"/>
            <a:ext cx="108791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Penulis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Memperluas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pengetahuan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memvisualisasikan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data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memperoleh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gelar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sarjana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media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penulis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mengaplikasikan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didapatkan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kampus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Studi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pembuka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masa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depan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panduan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studi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rancang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bangun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aplikasi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Universitas Negeri Jakarta,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evaluasi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akademik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studi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penyusunan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skripsi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kualitas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pendidikan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lulusan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studi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Ilmu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Komputer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di Universitas Negeri Jakarta.</a:t>
            </a:r>
          </a:p>
          <a:p>
            <a:endParaRPr lang="en-US" sz="24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MANFAAT PENELITIAN</a:t>
            </a:r>
          </a:p>
        </p:txBody>
      </p:sp>
    </p:spTree>
    <p:extLst>
      <p:ext uri="{BB962C8B-B14F-4D97-AF65-F5344CB8AC3E}">
        <p14:creationId xmlns:p14="http://schemas.microsoft.com/office/powerpoint/2010/main" val="291593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5AA53E-1BA8-0258-C528-C2655B8164D0}"/>
              </a:ext>
            </a:extLst>
          </p:cNvPr>
          <p:cNvSpPr txBox="1"/>
          <p:nvPr/>
        </p:nvSpPr>
        <p:spPr>
          <a:xfrm>
            <a:off x="703280" y="1917311"/>
            <a:ext cx="875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Chapter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KAJIAN PUSTAKA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70D0B-8F90-8A74-E5C0-38A40C4CA450}"/>
              </a:ext>
            </a:extLst>
          </p:cNvPr>
          <p:cNvSpPr txBox="1"/>
          <p:nvPr/>
        </p:nvSpPr>
        <p:spPr>
          <a:xfrm>
            <a:off x="703280" y="2917585"/>
            <a:ext cx="875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Latar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Belakang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Rumusan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Pembatasan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Manfaat</a:t>
            </a:r>
            <a:r>
              <a:rPr lang="en-US" sz="20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Penelitian</a:t>
            </a:r>
            <a:endParaRPr lang="en-US" sz="2000" dirty="0">
              <a:latin typeface="Times New Roman MT Std Cond" panose="0202080607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36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58CA95-91C7-8148-5738-C8D00F73553F}"/>
              </a:ext>
            </a:extLst>
          </p:cNvPr>
          <p:cNvSpPr txBox="1"/>
          <p:nvPr/>
        </p:nvSpPr>
        <p:spPr>
          <a:xfrm>
            <a:off x="703280" y="751808"/>
            <a:ext cx="8573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SEARCH ENGINE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7D19C-D6E5-7AB3-2DAA-53C184B66374}"/>
              </a:ext>
            </a:extLst>
          </p:cNvPr>
          <p:cNvSpPr txBox="1"/>
          <p:nvPr/>
        </p:nvSpPr>
        <p:spPr>
          <a:xfrm>
            <a:off x="703280" y="2244854"/>
            <a:ext cx="10879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mencari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internet.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penggunaannya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memasukan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kata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kunci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ingin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cari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dan search engine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daftar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dokumen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suara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gambar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, video dan lain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lain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relevan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kata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kunci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pengguna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masukkan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contoh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search engine yang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populer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atin typeface="Times New Roman MT Std Cond" panose="02020806070505020304" pitchFamily="18" charset="0"/>
                <a:cs typeface="Times New Roman" panose="02020603050405020304" pitchFamily="18" charset="0"/>
              </a:rPr>
              <a:t> Google, Yahoo, Bing, Baidu dan Yandex.</a:t>
            </a:r>
          </a:p>
        </p:txBody>
      </p:sp>
    </p:spTree>
    <p:extLst>
      <p:ext uri="{BB962C8B-B14F-4D97-AF65-F5344CB8AC3E}">
        <p14:creationId xmlns:p14="http://schemas.microsoft.com/office/powerpoint/2010/main" val="288981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1935</TotalTime>
  <Words>2084</Words>
  <Application>Microsoft Office PowerPoint</Application>
  <PresentationFormat>Widescreen</PresentationFormat>
  <Paragraphs>136</Paragraphs>
  <Slides>61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Times New Roman MT Std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Aldian Asmara</dc:creator>
  <cp:lastModifiedBy>Aldian Asmara</cp:lastModifiedBy>
  <cp:revision>27</cp:revision>
  <dcterms:created xsi:type="dcterms:W3CDTF">2023-06-12T00:41:58Z</dcterms:created>
  <dcterms:modified xsi:type="dcterms:W3CDTF">2024-01-17T04:03:28Z</dcterms:modified>
</cp:coreProperties>
</file>